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64" r:id="rId4"/>
    <p:sldId id="265" r:id="rId5"/>
    <p:sldId id="266" r:id="rId6"/>
    <p:sldId id="257" r:id="rId7"/>
    <p:sldId id="258" r:id="rId8"/>
    <p:sldId id="259" r:id="rId9"/>
    <p:sldId id="260" r:id="rId10"/>
    <p:sldId id="261" r:id="rId11"/>
    <p:sldId id="262" r:id="rId12"/>
    <p:sldId id="26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1A8"/>
    <a:srgbClr val="DEDAC4"/>
    <a:srgbClr val="CAC4A2"/>
    <a:srgbClr val="B196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8" autoAdjust="0"/>
    <p:restoredTop sz="94663"/>
  </p:normalViewPr>
  <p:slideViewPr>
    <p:cSldViewPr>
      <p:cViewPr varScale="1">
        <p:scale>
          <a:sx n="117" d="100"/>
          <a:sy n="117" d="100"/>
        </p:scale>
        <p:origin x="13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0EE23-B71F-4E50-A071-78AD6B0AB759}" type="datetimeFigureOut">
              <a:rPr lang="it-IT" smtClean="0"/>
              <a:pPr/>
              <a:t>24/03/21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6FBCE-6E29-4728-ADC9-1B57050C10A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5" Type="http://schemas.microsoft.com/office/2007/relationships/media" Target="../media/media3.m4a"/><Relationship Id="rId4" Type="http://schemas.openxmlformats.org/officeDocument/2006/relationships/audio" Target="../media/media2.m4a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media" Target="../media/media5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5" Type="http://schemas.microsoft.com/office/2007/relationships/media" Target="../media/media6.m4a"/><Relationship Id="rId4" Type="http://schemas.openxmlformats.org/officeDocument/2006/relationships/audio" Target="../media/media5.m4a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media" Target="../media/media8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audio" Target="../media/media9.m4a"/><Relationship Id="rId5" Type="http://schemas.microsoft.com/office/2007/relationships/media" Target="../media/media9.m4a"/><Relationship Id="rId4" Type="http://schemas.openxmlformats.org/officeDocument/2006/relationships/audio" Target="../media/media8.m4a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microsoft.com/office/2007/relationships/media" Target="../media/media11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audio" Target="../media/media12.m4a"/><Relationship Id="rId5" Type="http://schemas.microsoft.com/office/2007/relationships/media" Target="../media/media12.m4a"/><Relationship Id="rId4" Type="http://schemas.openxmlformats.org/officeDocument/2006/relationships/audio" Target="../media/media11.m4a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media" Target="../media/media14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audio" Target="../media/media15.m4a"/><Relationship Id="rId5" Type="http://schemas.microsoft.com/office/2007/relationships/media" Target="../media/media15.m4a"/><Relationship Id="rId4" Type="http://schemas.openxmlformats.org/officeDocument/2006/relationships/audio" Target="../media/media14.m4a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media" Target="../media/media17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audio" Target="../media/media18.m4a"/><Relationship Id="rId5" Type="http://schemas.microsoft.com/office/2007/relationships/media" Target="../media/media18.m4a"/><Relationship Id="rId4" Type="http://schemas.openxmlformats.org/officeDocument/2006/relationships/audio" Target="../media/media17.m4a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2420888"/>
            <a:ext cx="4896544" cy="1296144"/>
          </a:xfrm>
        </p:spPr>
        <p:txBody>
          <a:bodyPr>
            <a:normAutofit/>
          </a:bodyPr>
          <a:lstStyle/>
          <a:p>
            <a:r>
              <a:rPr lang="it-IT" sz="5000" u="dbl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DANTE 2021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7504" y="3429000"/>
            <a:ext cx="6120680" cy="1080120"/>
          </a:xfrm>
        </p:spPr>
        <p:txBody>
          <a:bodyPr anchor="ctr">
            <a:normAutofit/>
          </a:bodyPr>
          <a:lstStyle/>
          <a:p>
            <a:r>
              <a:rPr lang="it-IT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onore dei 700 anni dalla morte del Sommo Poeta</a:t>
            </a:r>
          </a:p>
        </p:txBody>
      </p:sp>
      <p:pic>
        <p:nvPicPr>
          <p:cNvPr id="4" name="Immagine 3" descr="cropped-Risorsa-1@3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949280"/>
            <a:ext cx="1713658" cy="7782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rmAutofit/>
          </a:bodyPr>
          <a:lstStyle/>
          <a:p>
            <a:r>
              <a:rPr lang="it-IT" sz="5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Cos’è il </a:t>
            </a:r>
            <a:r>
              <a:rPr lang="it-IT" sz="50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Dantedì</a:t>
            </a:r>
            <a:r>
              <a:rPr lang="it-IT" sz="5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4968552"/>
          </a:xfrm>
        </p:spPr>
        <p:txBody>
          <a:bodyPr anchor="ctr">
            <a:normAutofit/>
          </a:bodyPr>
          <a:lstStyle/>
          <a:p>
            <a:pPr marL="0" algn="ctr">
              <a:buNone/>
            </a:pP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Si tratta della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Giornata nazionale dedicata a Dante Alighieri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, istituita dal governo italiano nel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2020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 e la cui celebrazione è fissata per la data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25 marzo di ogni anno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it-IT" sz="50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Dantedì</a:t>
            </a:r>
            <a:r>
              <a:rPr lang="it-IT" sz="5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2021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268760"/>
            <a:ext cx="4392488" cy="5400600"/>
          </a:xfrm>
        </p:spPr>
        <p:txBody>
          <a:bodyPr anchor="ctr">
            <a:normAutofit fontScale="85000" lnSpcReduction="20000"/>
          </a:bodyPr>
          <a:lstStyle/>
          <a:p>
            <a:pPr marL="0">
              <a:buNone/>
            </a:pP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L’anno dantesco 2021 sarà ufficialmente aperto da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Roberto Benigni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, che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leggerà un canto della </a:t>
            </a:r>
            <a:r>
              <a:rPr lang="it-IT" sz="3100" b="1" i="1" dirty="0">
                <a:latin typeface="Times New Roman" pitchFamily="18" charset="0"/>
                <a:cs typeface="Times New Roman" pitchFamily="18" charset="0"/>
              </a:rPr>
              <a:t>Divina Commedia</a:t>
            </a:r>
            <a:r>
              <a:rPr lang="it-IT" sz="3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in diretta dal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Quirinale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 (alle ore 19:15 del 25 marzo) alla presenza del Presidente della Repubblica Sergio Mattarella. Le celebrazioni si chiuderanno a fine anno con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tre concerti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 diretti dal maestro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Riccardo Muti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, che si svolgeranno nelle città dantesche per eccellenza: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Verona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Ravenna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it-IT" sz="3100" b="1" dirty="0">
                <a:latin typeface="Times New Roman" pitchFamily="18" charset="0"/>
                <a:cs typeface="Times New Roman" pitchFamily="18" charset="0"/>
              </a:rPr>
              <a:t>Firenze</a:t>
            </a:r>
            <a:r>
              <a:rPr lang="it-IT" sz="31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Immagine 3" descr="1200px-Roberto_Benigni-52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412776"/>
            <a:ext cx="2093979" cy="314096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 descr="rai5-don-pasquale-in-forma-di-concerto-il-28-dicemb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3861048"/>
            <a:ext cx="2106234" cy="280831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1084982"/>
          </a:xfrm>
        </p:spPr>
        <p:txBody>
          <a:bodyPr>
            <a:normAutofit fontScale="90000"/>
          </a:bodyPr>
          <a:lstStyle/>
          <a:p>
            <a:r>
              <a:rPr lang="it-IT" sz="3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Perché istituire una giornata nazionale per celebrare Dante Alighieri?</a:t>
            </a:r>
            <a:endParaRPr lang="it-IT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00600"/>
          </a:xfrm>
        </p:spPr>
        <p:txBody>
          <a:bodyPr anchor="ctr">
            <a:normAutofit/>
          </a:bodyPr>
          <a:lstStyle/>
          <a:p>
            <a:pPr marL="0" algn="ctr">
              <a:buNone/>
            </a:pPr>
            <a:endParaRPr lang="it-IT" sz="2800" dirty="0">
              <a:latin typeface="Times New Roman" pitchFamily="18" charset="0"/>
              <a:cs typeface="Times New Roman" pitchFamily="18" charset="0"/>
            </a:endParaRPr>
          </a:p>
          <a:p>
            <a:pPr marL="0" algn="ctr">
              <a:buNone/>
            </a:pP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Le opere di Dante sono lette, studiate e diffuse in tutto il mondo per </a:t>
            </a:r>
            <a:r>
              <a:rPr lang="it-IT" sz="2800" b="1" dirty="0">
                <a:latin typeface="Times New Roman" pitchFamily="18" charset="0"/>
                <a:cs typeface="Times New Roman" pitchFamily="18" charset="0"/>
              </a:rPr>
              <a:t>l’universalità dei temi trattati </a:t>
            </a: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e per l’indubbia  bellezza stilistica e linguistica dei suoi versi.</a:t>
            </a:r>
          </a:p>
          <a:p>
            <a:pPr marL="0" algn="ctr">
              <a:buNone/>
            </a:pP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L’amore per Beatrice, la critica alla società e alla politica dei suoi tempi, la sua visione di uno stato in cui potere temporale e potere spirituale siano separati rendono Dante un poeta </a:t>
            </a:r>
            <a:r>
              <a:rPr lang="it-IT" sz="2800" b="1" dirty="0">
                <a:latin typeface="Times New Roman" pitchFamily="18" charset="0"/>
                <a:cs typeface="Times New Roman" pitchFamily="18" charset="0"/>
              </a:rPr>
              <a:t>portatore di valori e principi eterni</a:t>
            </a: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, in un mondo in cui l’amore può essere causa di crimini d’odio, in cui la religione in certe nazioni si impone sui governi e in cui migliaia di persone rischiano tutto, vita compresa, per la libertà e la democrazia. </a:t>
            </a:r>
          </a:p>
          <a:p>
            <a:pPr>
              <a:buNone/>
            </a:pPr>
            <a:endParaRPr lang="it-IT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Il nostro progetto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753148"/>
            <a:ext cx="8795320" cy="4824536"/>
          </a:xfrm>
        </p:spPr>
        <p:txBody>
          <a:bodyPr anchor="ctr">
            <a:normAutofit/>
          </a:bodyPr>
          <a:lstStyle/>
          <a:p>
            <a:pPr marL="0" algn="ctr">
              <a:buNone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Questo progetto ha lo scopo di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unire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nazioni, lingue e tradizioni letterarie diverse attraverso l’arte del </a:t>
            </a:r>
            <a:r>
              <a:rPr lang="it-IT" i="1" dirty="0">
                <a:latin typeface="Times New Roman" pitchFamily="18" charset="0"/>
                <a:cs typeface="Times New Roman" pitchFamily="18" charset="0"/>
              </a:rPr>
              <a:t>Sommo Poeta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, a dimostrazione del fatto che, seppur orgoglio italiano,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Dante è e sarà sempre patrimonio dell’umanità e non del singolo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algn="ctr">
              <a:buNone/>
            </a:pPr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Prima lettrice (in lingua italiana): Giulia Milani (VB sc)  </a:t>
            </a:r>
          </a:p>
          <a:p>
            <a:pPr marL="0" indent="0">
              <a:buNone/>
            </a:pP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Seconda lettrice (in lingua russa): Mia Brogi (VB sc) </a:t>
            </a:r>
          </a:p>
          <a:p>
            <a:pPr marL="0" indent="0">
              <a:buNone/>
            </a:pP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Terza lettrice (in lingua ungherese): Asia Musella (VB sc)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>
            <a:alpha val="8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78098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Canto V, </a:t>
            </a:r>
            <a:r>
              <a:rPr lang="it-IT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Inferno</a:t>
            </a:r>
          </a:p>
        </p:txBody>
      </p:sp>
      <p:pic>
        <p:nvPicPr>
          <p:cNvPr id="4" name="Segnaposto contenuto 3" descr="Gustave-Doré-Paolo-e-Francesca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323528" y="1268760"/>
            <a:ext cx="2967023" cy="374441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3851920" y="1268760"/>
            <a:ext cx="3816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b="1">
                <a:latin typeface="Times New Roman" pitchFamily="18" charset="0"/>
                <a:cs typeface="Times New Roman" pitchFamily="18" charset="0"/>
              </a:rPr>
              <a:t>v. 103-107</a:t>
            </a:r>
            <a:r>
              <a:rPr lang="it-IT" sz="1500">
                <a:latin typeface="Times New Roman" pitchFamily="18" charset="0"/>
                <a:cs typeface="Times New Roman" pitchFamily="18" charset="0"/>
              </a:rPr>
              <a:t>: “Amor, ch’a nullo amato amar perdona,</a:t>
            </a:r>
          </a:p>
          <a:p>
            <a:r>
              <a:rPr lang="it-IT" sz="1500">
                <a:latin typeface="Times New Roman" pitchFamily="18" charset="0"/>
                <a:cs typeface="Times New Roman" pitchFamily="18" charset="0"/>
              </a:rPr>
              <a:t>mi prese del costui piacer sì forte,</a:t>
            </a:r>
          </a:p>
          <a:p>
            <a:r>
              <a:rPr lang="it-IT" sz="1500">
                <a:latin typeface="Times New Roman" pitchFamily="18" charset="0"/>
                <a:cs typeface="Times New Roman" pitchFamily="18" charset="0"/>
              </a:rPr>
              <a:t>che, come vedi, ancor non m’abbandona.</a:t>
            </a:r>
          </a:p>
          <a:p>
            <a:r>
              <a:rPr lang="it-IT" sz="1500">
                <a:latin typeface="Times New Roman" pitchFamily="18" charset="0"/>
                <a:cs typeface="Times New Roman" pitchFamily="18" charset="0"/>
              </a:rPr>
              <a:t>Amor condusse noi ad una morte:</a:t>
            </a:r>
          </a:p>
          <a:p>
            <a:r>
              <a:rPr lang="it-IT" sz="1500">
                <a:latin typeface="Times New Roman" pitchFamily="18" charset="0"/>
                <a:cs typeface="Times New Roman" pitchFamily="18" charset="0"/>
              </a:rPr>
              <a:t>Caina attende chi a vita ci spense</a:t>
            </a:r>
            <a:r>
              <a:rPr lang="it-IT" sz="1500" i="1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it-IT" sz="1500">
                <a:latin typeface="Times New Roman" pitchFamily="18" charset="0"/>
                <a:cs typeface="Times New Roman" pitchFamily="18" charset="0"/>
              </a:rPr>
              <a:t>”</a:t>
            </a:r>
            <a:endParaRPr lang="it-IT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851920" y="2996952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b="1" dirty="0">
                <a:latin typeface="Times New Roman" pitchFamily="18" charset="0"/>
                <a:cs typeface="Times New Roman" pitchFamily="18" charset="0"/>
              </a:rPr>
              <a:t>v. 103-107</a:t>
            </a:r>
            <a:r>
              <a:rPr lang="it-IT" sz="1500" dirty="0">
                <a:latin typeface="Times New Roman" pitchFamily="18" charset="0"/>
                <a:cs typeface="Times New Roman" pitchFamily="18" charset="0"/>
              </a:rPr>
              <a:t>: “Любовь, любить велящая любимым,</a:t>
            </a:r>
            <a:br>
              <a:rPr lang="it-IT" sz="1500" dirty="0">
                <a:latin typeface="Times New Roman" pitchFamily="18" charset="0"/>
                <a:cs typeface="Times New Roman" pitchFamily="18" charset="0"/>
              </a:rPr>
            </a:br>
            <a:r>
              <a:rPr lang="it-IT" sz="1500" dirty="0">
                <a:latin typeface="Times New Roman" pitchFamily="18" charset="0"/>
                <a:cs typeface="Times New Roman" pitchFamily="18" charset="0"/>
              </a:rPr>
              <a:t>меня к нему так властно привлекла,</a:t>
            </a:r>
            <a:br>
              <a:rPr lang="it-IT" sz="1500" dirty="0">
                <a:latin typeface="Times New Roman" pitchFamily="18" charset="0"/>
                <a:cs typeface="Times New Roman" pitchFamily="18" charset="0"/>
              </a:rPr>
            </a:br>
            <a:r>
              <a:rPr lang="az-Cyrl-AZ" sz="1500" dirty="0">
                <a:latin typeface="Times New Roman"/>
                <a:cs typeface="Times New Roman"/>
              </a:rPr>
              <a:t>ч</a:t>
            </a:r>
            <a:r>
              <a:rPr lang="it-IT" sz="1500" dirty="0">
                <a:latin typeface="Times New Roman" pitchFamily="18" charset="0"/>
                <a:cs typeface="Times New Roman" pitchFamily="18" charset="0"/>
              </a:rPr>
              <a:t>то этот плен ты видишь нерушимым. </a:t>
            </a:r>
            <a:br>
              <a:rPr lang="it-IT" sz="1500" dirty="0">
                <a:latin typeface="Times New Roman" pitchFamily="18" charset="0"/>
                <a:cs typeface="Times New Roman" pitchFamily="18" charset="0"/>
              </a:rPr>
            </a:br>
            <a:r>
              <a:rPr lang="it-IT" sz="1500" dirty="0">
                <a:latin typeface="Times New Roman" pitchFamily="18" charset="0"/>
                <a:cs typeface="Times New Roman" pitchFamily="18" charset="0"/>
              </a:rPr>
              <a:t>Любовь вдво</a:t>
            </a:r>
            <a:r>
              <a:rPr lang="az-Cyrl-AZ" sz="1500" dirty="0">
                <a:latin typeface="Times New Roman"/>
                <a:cs typeface="Times New Roman"/>
              </a:rPr>
              <a:t>ё</a:t>
            </a:r>
            <a:r>
              <a:rPr lang="it-IT" sz="1500" dirty="0">
                <a:latin typeface="Times New Roman" pitchFamily="18" charset="0"/>
                <a:cs typeface="Times New Roman" pitchFamily="18" charset="0"/>
              </a:rPr>
              <a:t>м на гибель нас вела:</a:t>
            </a:r>
            <a:br>
              <a:rPr lang="it-IT" sz="1500" dirty="0">
                <a:latin typeface="Times New Roman" pitchFamily="18" charset="0"/>
                <a:cs typeface="Times New Roman" pitchFamily="18" charset="0"/>
              </a:rPr>
            </a:br>
            <a:r>
              <a:rPr lang="az-Cyrl-AZ" sz="1500" dirty="0">
                <a:latin typeface="Times New Roman"/>
                <a:cs typeface="Times New Roman"/>
              </a:rPr>
              <a:t>в</a:t>
            </a:r>
            <a:r>
              <a:rPr lang="it-IT" sz="1500" dirty="0">
                <a:latin typeface="Times New Roman" pitchFamily="18" charset="0"/>
                <a:cs typeface="Times New Roman" pitchFamily="18" charset="0"/>
              </a:rPr>
              <a:t> Каине будет наших дней гаситель.”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851920" y="4797152"/>
            <a:ext cx="40324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103-107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“Szerelem, gyenge szívnek könnyü méreg,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társamat vágyra bujtá testemért, mely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oly csúf halált halt - rágondolni félek.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Szerelem vitt kettőnket egy halálba,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ki vérünk ontá, azt Kaina várja</a:t>
            </a:r>
            <a:r>
              <a:rPr lang="it-IT" sz="1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”</a:t>
            </a:r>
            <a:endParaRPr lang="it-IT" dirty="0"/>
          </a:p>
        </p:txBody>
      </p:sp>
      <p:pic>
        <p:nvPicPr>
          <p:cNvPr id="3" name="Canto 5 verso 103">
            <a:hlinkClick r:id="" action="ppaction://media"/>
            <a:extLst>
              <a:ext uri="{FF2B5EF4-FFF2-40B4-BE49-F238E27FC236}">
                <a16:creationId xmlns:a16="http://schemas.microsoft.com/office/drawing/2014/main" id="{60E7E09D-0E42-4914-B671-99EA6AAC82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77182" y="5286449"/>
            <a:ext cx="406400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ferno 1">
            <a:hlinkClick r:id="" action="ppaction://media"/>
            <a:extLst>
              <a:ext uri="{FF2B5EF4-FFF2-40B4-BE49-F238E27FC236}">
                <a16:creationId xmlns:a16="http://schemas.microsoft.com/office/drawing/2014/main" id="{CEE5D970-ECDE-486C-987D-A29F78F1FE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77182" y="3532416"/>
            <a:ext cx="406400" cy="406400"/>
          </a:xfrm>
          <a:prstGeom prst="rect">
            <a:avLst/>
          </a:prstGeom>
        </p:spPr>
      </p:pic>
      <p:pic>
        <p:nvPicPr>
          <p:cNvPr id="7" name="inferno 1">
            <a:hlinkClick r:id="" action="ppaction://media"/>
            <a:extLst>
              <a:ext uri="{FF2B5EF4-FFF2-40B4-BE49-F238E27FC236}">
                <a16:creationId xmlns:a16="http://schemas.microsoft.com/office/drawing/2014/main" id="{4AA01E76-3B99-4B3F-8460-C1D463EC4C3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77182" y="177864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9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5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Canto XXXIV, </a:t>
            </a:r>
            <a:r>
              <a:rPr lang="it-IT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Inferno</a:t>
            </a:r>
          </a:p>
        </p:txBody>
      </p:sp>
      <p:pic>
        <p:nvPicPr>
          <p:cNvPr id="4" name="Immagine 3" descr="EpQveV0XEAAxHjl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3528" y="1268760"/>
            <a:ext cx="2966400" cy="377919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3779912" y="1268760"/>
            <a:ext cx="41044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133-139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 “Lo duca e io per quel cammino ascoso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intrammo a ritornar nel chiaro mondo;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e sanza cura aver d’alcun riposo,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salimmo sù, el primo ed io secondo,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tanto ch’i vidi de le cose belle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che porta ‘l ciel, per un pertugio tondo;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e quindi uscimmo a riveder le stelle.”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779912" y="3068960"/>
            <a:ext cx="43204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133-139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 “Мой вождь и я на этот путь незримый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az-Cyrl-AZ" sz="1400" dirty="0">
                <a:latin typeface="Times New Roman"/>
                <a:cs typeface="Times New Roman"/>
              </a:rPr>
              <a:t>с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тупили, чтоб вернуться в ясный свет;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az-Cyrl-AZ" sz="1400" dirty="0">
                <a:latin typeface="Times New Roman"/>
                <a:cs typeface="Times New Roman"/>
              </a:rPr>
              <a:t>и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 двигались все вверх, неутомимы,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oн – впереди, а я ему вослед,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az-Cyrl-AZ" sz="1400" dirty="0">
                <a:latin typeface="Times New Roman"/>
                <a:cs typeface="Times New Roman"/>
              </a:rPr>
              <a:t>п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ока моих очей не озарила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краса небес в зияющий просвет;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и здесь мы вышли вновь узреть светила.”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779912" y="4941168"/>
            <a:ext cx="35283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133-139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“E titkos úton át a mester és én visszaindultunk világos világba;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s a pihenésre gondolni se késvén,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kusztunk föl, ő elől és én nyomába,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míg a sok szépből, melyet az ég hordoz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láttam egynémit, egy kis karikába: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és így jutottunk ki a csillagokhoz.”</a:t>
            </a:r>
          </a:p>
        </p:txBody>
      </p:sp>
      <p:pic>
        <p:nvPicPr>
          <p:cNvPr id="8" name="dio ce">
            <a:hlinkClick r:id="" action="ppaction://media"/>
            <a:extLst>
              <a:ext uri="{FF2B5EF4-FFF2-40B4-BE49-F238E27FC236}">
                <a16:creationId xmlns:a16="http://schemas.microsoft.com/office/drawing/2014/main" id="{04F918D1-0CE6-4FE2-AD47-6C4DF5FDAA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76538" y="5538187"/>
            <a:ext cx="406400" cy="406400"/>
          </a:xfrm>
          <a:prstGeom prst="rect">
            <a:avLst/>
          </a:prstGeom>
        </p:spPr>
      </p:pic>
      <p:pic>
        <p:nvPicPr>
          <p:cNvPr id="12" name="inferno 2">
            <a:hlinkClick r:id="" action="ppaction://media"/>
            <a:extLst>
              <a:ext uri="{FF2B5EF4-FFF2-40B4-BE49-F238E27FC236}">
                <a16:creationId xmlns:a16="http://schemas.microsoft.com/office/drawing/2014/main" id="{734379C8-0F8F-40A8-827E-FB90300F83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76092" y="1865779"/>
            <a:ext cx="406400" cy="406400"/>
          </a:xfrm>
          <a:prstGeom prst="rect">
            <a:avLst/>
          </a:prstGeom>
        </p:spPr>
      </p:pic>
      <p:pic>
        <p:nvPicPr>
          <p:cNvPr id="13" name="inferno 2">
            <a:hlinkClick r:id="" action="ppaction://media"/>
            <a:extLst>
              <a:ext uri="{FF2B5EF4-FFF2-40B4-BE49-F238E27FC236}">
                <a16:creationId xmlns:a16="http://schemas.microsoft.com/office/drawing/2014/main" id="{B7FD9A50-7A87-46F5-A6B4-432FF118F25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76092" y="366597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9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3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Canto VI, </a:t>
            </a:r>
            <a:r>
              <a:rPr lang="it-IT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Purgatorio</a:t>
            </a:r>
          </a:p>
        </p:txBody>
      </p:sp>
      <p:pic>
        <p:nvPicPr>
          <p:cNvPr id="4" name="Immagine 3" descr="Gustave-Doré-Sordello-e-Virgilio-Purgatorio-Canto-VI.jpg"/>
          <p:cNvPicPr>
            <a:picLocks noChangeAspect="1"/>
          </p:cNvPicPr>
          <p:nvPr/>
        </p:nvPicPr>
        <p:blipFill>
          <a:blip r:embed="rId8" cstate="print"/>
          <a:srcRect b="3169"/>
          <a:stretch>
            <a:fillRect/>
          </a:stretch>
        </p:blipFill>
        <p:spPr>
          <a:xfrm>
            <a:off x="395536" y="1196752"/>
            <a:ext cx="2966400" cy="374863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3779912" y="1268760"/>
            <a:ext cx="34563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72-78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“E l’ombra, tutta in sé romita,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surse vèr lui del loco ove pria stava,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dicendo: «O Mantoano, io son Sordello,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della tua terra!». E l’un l’altro abbracciava.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Ahi, serva Italia, di dolore ostello,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nave sanza nocchiere in gran tempesta,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non donna di provincie, ma bordello!”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779912" y="2996952"/>
            <a:ext cx="38164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72-78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“Как дух, в своей замкнутый глубине, 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встал, и уста его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проговорили: </a:t>
            </a:r>
            <a:r>
              <a:rPr lang="it-IT" sz="1400" dirty="0">
                <a:latin typeface="Times New Roman"/>
                <a:cs typeface="Times New Roman"/>
              </a:rPr>
              <a:t>«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О Мантуанец, я же твой земляк,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Сорделло!</a:t>
            </a:r>
            <a:r>
              <a:rPr lang="it-IT" sz="1400" dirty="0">
                <a:latin typeface="Times New Roman"/>
                <a:cs typeface="Times New Roman"/>
              </a:rPr>
              <a:t>»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 . И они объятья слили.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Италия, раба, скорбей очаг,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в великой буре судно без кормила,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не госпожа народов, а кабак!”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779912" y="4797152"/>
            <a:ext cx="37444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72-78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“És az árny, ki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oly zord-csukott volt, amidőn elénk tünt,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fölugrott s ajkán szárnyas ige szállt ki: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"Földid vagyok: Sordello" - mondta szája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- "ó mantovai!" - s kart repesve tárt ki.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Rab Itália, hajh, nyomor tanyája,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kormánytalan hajó vad förgetegben,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világnak nem úrnője, csak!”</a:t>
            </a:r>
          </a:p>
        </p:txBody>
      </p:sp>
      <p:pic>
        <p:nvPicPr>
          <p:cNvPr id="3" name="purgatorio 6">
            <a:hlinkClick r:id="" action="ppaction://media"/>
            <a:extLst>
              <a:ext uri="{FF2B5EF4-FFF2-40B4-BE49-F238E27FC236}">
                <a16:creationId xmlns:a16="http://schemas.microsoft.com/office/drawing/2014/main" id="{6E446EC4-E94C-4AB8-9B22-A4C75E5CB3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28384" y="1865779"/>
            <a:ext cx="406400" cy="406400"/>
          </a:xfrm>
          <a:prstGeom prst="rect">
            <a:avLst/>
          </a:prstGeom>
        </p:spPr>
      </p:pic>
      <p:pic>
        <p:nvPicPr>
          <p:cNvPr id="5" name="purgatorio 1">
            <a:hlinkClick r:id="" action="ppaction://media"/>
            <a:extLst>
              <a:ext uri="{FF2B5EF4-FFF2-40B4-BE49-F238E27FC236}">
                <a16:creationId xmlns:a16="http://schemas.microsoft.com/office/drawing/2014/main" id="{E5655E0A-C2D1-434F-977C-EF6869FFA7A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14312" y="3593971"/>
            <a:ext cx="406400" cy="406400"/>
          </a:xfrm>
          <a:prstGeom prst="rect">
            <a:avLst/>
          </a:prstGeom>
        </p:spPr>
      </p:pic>
      <p:pic>
        <p:nvPicPr>
          <p:cNvPr id="12" name="Canto 6 verso 72">
            <a:hlinkClick r:id="" action="ppaction://media"/>
            <a:extLst>
              <a:ext uri="{FF2B5EF4-FFF2-40B4-BE49-F238E27FC236}">
                <a16:creationId xmlns:a16="http://schemas.microsoft.com/office/drawing/2014/main" id="{899CA6D7-58E5-43A8-8369-BAFE4AB05AD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28384" y="550189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4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Canto XXX, </a:t>
            </a:r>
            <a:r>
              <a:rPr lang="it-IT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Purgatorio</a:t>
            </a:r>
          </a:p>
        </p:txBody>
      </p:sp>
      <p:pic>
        <p:nvPicPr>
          <p:cNvPr id="4" name="Immagine 3" descr="dante-purgatorio2.jpg"/>
          <p:cNvPicPr>
            <a:picLocks noChangeAspect="1"/>
          </p:cNvPicPr>
          <p:nvPr/>
        </p:nvPicPr>
        <p:blipFill>
          <a:blip r:embed="rId8" cstate="print"/>
          <a:srcRect t="36304"/>
          <a:stretch>
            <a:fillRect/>
          </a:stretch>
        </p:blipFill>
        <p:spPr>
          <a:xfrm>
            <a:off x="323528" y="1268760"/>
            <a:ext cx="3040189" cy="3780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3923928" y="1268760"/>
            <a:ext cx="3456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>
                <a:latin typeface="Times New Roman" pitchFamily="18" charset="0"/>
                <a:cs typeface="Times New Roman" pitchFamily="18" charset="0"/>
              </a:rPr>
              <a:t>v. 28-33</a:t>
            </a:r>
            <a:r>
              <a:rPr lang="it-IT" sz="1400">
                <a:latin typeface="Times New Roman" pitchFamily="18" charset="0"/>
                <a:cs typeface="Times New Roman" pitchFamily="18" charset="0"/>
              </a:rPr>
              <a:t>: “Così dentro una nuvola di fiori, che dalle mani angeliche saliva</a:t>
            </a:r>
          </a:p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e ricadeva in giù dentro e di fori,</a:t>
            </a:r>
          </a:p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sovra candido vel, cinta d’uliva,</a:t>
            </a:r>
          </a:p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donna m’apparve, sotto verde manto,</a:t>
            </a:r>
          </a:p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vestita di color di fiamma viva.”</a:t>
            </a:r>
            <a:endParaRPr lang="it-IT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923928" y="2924944"/>
            <a:ext cx="4032448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28-33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“Так в легкой туче ангельских цветов,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взлетавших и свергавшихся обвалом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на дивный воз и вне его краев,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в венке олив, под белым покрывалом,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предстала женщина, облачена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az-Cyrl-AZ" sz="1400" dirty="0">
                <a:latin typeface="Times New Roman"/>
                <a:cs typeface="Times New Roman"/>
              </a:rPr>
              <a:t>в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 зеленый плащ и в платье огне-алом.”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923928" y="4581128"/>
            <a:ext cx="367240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28-33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“Itt éppúgy e virágok fellegében,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melyek röpültek angyalok kezéből,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kívül és bellül visszahullva szépen,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fehér fátyol fölött, olajfüzérből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font dísszel egy hölgy tűnt föl, zöld köpenyben,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ruhája volt piros szövet tüzéből.”</a:t>
            </a:r>
          </a:p>
          <a:p>
            <a:endParaRPr lang="it-IT" dirty="0"/>
          </a:p>
        </p:txBody>
      </p:sp>
      <p:pic>
        <p:nvPicPr>
          <p:cNvPr id="3" name="purgatorio 30">
            <a:hlinkClick r:id="" action="ppaction://media"/>
            <a:extLst>
              <a:ext uri="{FF2B5EF4-FFF2-40B4-BE49-F238E27FC236}">
                <a16:creationId xmlns:a16="http://schemas.microsoft.com/office/drawing/2014/main" id="{238B0362-A603-49AD-9195-1EDE57F94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90744" y="1758057"/>
            <a:ext cx="406400" cy="406400"/>
          </a:xfrm>
          <a:prstGeom prst="rect">
            <a:avLst/>
          </a:prstGeom>
        </p:spPr>
      </p:pic>
      <p:pic>
        <p:nvPicPr>
          <p:cNvPr id="11" name="purgatorio 33">
            <a:hlinkClick r:id="" action="ppaction://media"/>
            <a:extLst>
              <a:ext uri="{FF2B5EF4-FFF2-40B4-BE49-F238E27FC236}">
                <a16:creationId xmlns:a16="http://schemas.microsoft.com/office/drawing/2014/main" id="{4EA93839-DA11-47BC-9DEA-50A0F227E8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16416" y="5239702"/>
            <a:ext cx="406400" cy="406400"/>
          </a:xfrm>
          <a:prstGeom prst="rect">
            <a:avLst/>
          </a:prstGeom>
        </p:spPr>
      </p:pic>
      <p:pic>
        <p:nvPicPr>
          <p:cNvPr id="12" name="purgatorio 2">
            <a:hlinkClick r:id="" action="ppaction://media"/>
            <a:extLst>
              <a:ext uri="{FF2B5EF4-FFF2-40B4-BE49-F238E27FC236}">
                <a16:creationId xmlns:a16="http://schemas.microsoft.com/office/drawing/2014/main" id="{2F2D66D8-2935-4CF4-8514-2520FC73A56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90744" y="341424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6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6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Canto XV, </a:t>
            </a:r>
            <a:r>
              <a:rPr lang="it-IT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Paradiso</a:t>
            </a:r>
          </a:p>
        </p:txBody>
      </p:sp>
      <p:pic>
        <p:nvPicPr>
          <p:cNvPr id="4" name="Immagine 3" descr="paradiso-canto-15.jpg"/>
          <p:cNvPicPr>
            <a:picLocks noChangeAspect="1"/>
          </p:cNvPicPr>
          <p:nvPr/>
        </p:nvPicPr>
        <p:blipFill>
          <a:blip r:embed="rId8" cstate="print"/>
          <a:srcRect r="5936" b="5906"/>
          <a:stretch>
            <a:fillRect/>
          </a:stretch>
        </p:blipFill>
        <p:spPr>
          <a:xfrm>
            <a:off x="395536" y="1268760"/>
            <a:ext cx="3024336" cy="3780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3995936" y="1391068"/>
            <a:ext cx="39604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32-36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“Poscia rivolsi alla mia donna il viso, 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e quinci e quindi stupefatto fui;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ché dentro a li occhi suoi ardeva un riso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tal, ch’io pensai co’ miei toccar lo fondo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de la mia gloria e del mio paradiso.”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995936" y="2780928"/>
            <a:ext cx="37444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32-36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</a:t>
            </a:r>
            <a:r>
              <a:rPr lang="az-Cyrl-AZ" sz="1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отом возвел к моей Владычице,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и здесь, и там ликуя;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столь радостен был блеск ее очей,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что мне казалось – благодати Рая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моим очам нельзя познать полней.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995936" y="4221088"/>
            <a:ext cx="36004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32-36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“Igy szólt a láng;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és én hozzásimúlni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vágyva, reá, majd Kedvesemre néztem,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és kezdtem kettős bámulatra gyúlni,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mert szeme égett drága nevetésben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s én úgy éreztem akkor, hogy enyémet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üdvöm és Éden legmélyébe véstem.”</a:t>
            </a:r>
          </a:p>
          <a:p>
            <a:endParaRPr lang="it-IT" dirty="0"/>
          </a:p>
        </p:txBody>
      </p:sp>
      <p:pic>
        <p:nvPicPr>
          <p:cNvPr id="3" name="paradiso 15">
            <a:hlinkClick r:id="" action="ppaction://media"/>
            <a:extLst>
              <a:ext uri="{FF2B5EF4-FFF2-40B4-BE49-F238E27FC236}">
                <a16:creationId xmlns:a16="http://schemas.microsoft.com/office/drawing/2014/main" id="{4EC7AA0A-C26F-445B-B253-157E6B2861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12360" y="1722343"/>
            <a:ext cx="406400" cy="406400"/>
          </a:xfrm>
          <a:prstGeom prst="rect">
            <a:avLst/>
          </a:prstGeom>
        </p:spPr>
      </p:pic>
      <p:pic>
        <p:nvPicPr>
          <p:cNvPr id="7" name="paradiso 15">
            <a:hlinkClick r:id="" action="ppaction://media"/>
            <a:extLst>
              <a:ext uri="{FF2B5EF4-FFF2-40B4-BE49-F238E27FC236}">
                <a16:creationId xmlns:a16="http://schemas.microsoft.com/office/drawing/2014/main" id="{9C8554AA-2F95-46E2-843C-AEA65504B7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12360" y="4956606"/>
            <a:ext cx="406400" cy="406400"/>
          </a:xfrm>
          <a:prstGeom prst="rect">
            <a:avLst/>
          </a:prstGeom>
        </p:spPr>
      </p:pic>
      <p:pic>
        <p:nvPicPr>
          <p:cNvPr id="12" name="paradiso 1">
            <a:hlinkClick r:id="" action="ppaction://media"/>
            <a:extLst>
              <a:ext uri="{FF2B5EF4-FFF2-40B4-BE49-F238E27FC236}">
                <a16:creationId xmlns:a16="http://schemas.microsoft.com/office/drawing/2014/main" id="{711A3CD6-58B9-464A-9958-257D4C64D7D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12360" y="322381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76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Canto XXXIII, </a:t>
            </a:r>
            <a:r>
              <a:rPr lang="it-IT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Paradiso</a:t>
            </a:r>
          </a:p>
        </p:txBody>
      </p:sp>
      <p:pic>
        <p:nvPicPr>
          <p:cNvPr id="4" name="Immagine 3" descr="540px-Paradiso_Canto_31.jpg"/>
          <p:cNvPicPr>
            <a:picLocks noChangeAspect="1"/>
          </p:cNvPicPr>
          <p:nvPr/>
        </p:nvPicPr>
        <p:blipFill>
          <a:blip r:embed="rId8" cstate="print"/>
          <a:srcRect r="684" b="941"/>
          <a:stretch>
            <a:fillRect/>
          </a:stretch>
        </p:blipFill>
        <p:spPr>
          <a:xfrm>
            <a:off x="251520" y="1268760"/>
            <a:ext cx="3384376" cy="388843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4139952" y="1412776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>
                <a:latin typeface="Times New Roman" pitchFamily="18" charset="0"/>
                <a:cs typeface="Times New Roman" pitchFamily="18" charset="0"/>
              </a:rPr>
              <a:t>v. 142-145</a:t>
            </a:r>
            <a:r>
              <a:rPr lang="it-IT" sz="1400">
                <a:latin typeface="Times New Roman" pitchFamily="18" charset="0"/>
                <a:cs typeface="Times New Roman" pitchFamily="18" charset="0"/>
              </a:rPr>
              <a:t>: “All’alta fantasia qui mancò possa:</a:t>
            </a:r>
          </a:p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ma già volgeva il mio disìo e ‘l velle,</a:t>
            </a:r>
          </a:p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sì come rota ch’igualmente è mossa,</a:t>
            </a:r>
          </a:p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l’amor che move il sole e l’altre stelle.”</a:t>
            </a:r>
            <a:endParaRPr lang="it-IT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139952" y="2636912"/>
            <a:ext cx="33843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142-145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it-IT" sz="1400" i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Здесь изнемог высокий духа взлет: 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но страсть и волю мне уже стремила,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az-Cyrl-AZ" sz="1400" dirty="0">
                <a:latin typeface="Times New Roman"/>
                <a:cs typeface="Times New Roman"/>
              </a:rPr>
              <a:t>к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ак если колесу дан ровный ход,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Любовь, что движет солнце и светила.”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139952" y="4221088"/>
            <a:ext cx="36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v. 142-145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“Csüggedtem volna, lankadt képzelettel,</a:t>
            </a:r>
          </a:p>
          <a:p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de folyton-gyors kerékként forgatott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vágyat és célt bennem a Szeretet, mely</a:t>
            </a:r>
            <a:br>
              <a:rPr lang="it-IT" sz="1400" dirty="0">
                <a:latin typeface="Times New Roman" pitchFamily="18" charset="0"/>
                <a:cs typeface="Times New Roman" pitchFamily="18" charset="0"/>
              </a:rPr>
            </a:b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mozgat napot és minden csillagot.”</a:t>
            </a:r>
          </a:p>
          <a:p>
            <a:endParaRPr lang="it-IT" dirty="0"/>
          </a:p>
        </p:txBody>
      </p:sp>
      <p:pic>
        <p:nvPicPr>
          <p:cNvPr id="3" name="paradiso 33">
            <a:hlinkClick r:id="" action="ppaction://media"/>
            <a:extLst>
              <a:ext uri="{FF2B5EF4-FFF2-40B4-BE49-F238E27FC236}">
                <a16:creationId xmlns:a16="http://schemas.microsoft.com/office/drawing/2014/main" id="{826E57F0-183E-4DFB-98D2-CEC2D8CAB9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82024" y="1686629"/>
            <a:ext cx="406400" cy="406400"/>
          </a:xfrm>
          <a:prstGeom prst="rect">
            <a:avLst/>
          </a:prstGeom>
        </p:spPr>
      </p:pic>
      <p:pic>
        <p:nvPicPr>
          <p:cNvPr id="11" name="paradiso 33">
            <a:hlinkClick r:id="" action="ppaction://media"/>
            <a:extLst>
              <a:ext uri="{FF2B5EF4-FFF2-40B4-BE49-F238E27FC236}">
                <a16:creationId xmlns:a16="http://schemas.microsoft.com/office/drawing/2014/main" id="{031B4A07-BC85-4ED0-AF62-52F9BD9CC4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82024" y="4750792"/>
            <a:ext cx="406400" cy="406400"/>
          </a:xfrm>
          <a:prstGeom prst="rect">
            <a:avLst/>
          </a:prstGeom>
        </p:spPr>
      </p:pic>
      <p:pic>
        <p:nvPicPr>
          <p:cNvPr id="12" name="paradiso 2">
            <a:hlinkClick r:id="" action="ppaction://media"/>
            <a:extLst>
              <a:ext uri="{FF2B5EF4-FFF2-40B4-BE49-F238E27FC236}">
                <a16:creationId xmlns:a16="http://schemas.microsoft.com/office/drawing/2014/main" id="{D85ED5A7-3749-4046-BAB8-184C09BC0A7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82024" y="314096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0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7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1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 anchor="ctr">
            <a:normAutofit/>
          </a:bodyPr>
          <a:lstStyle/>
          <a:p>
            <a:pPr marL="0" algn="ctr">
              <a:buNone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In un anno come il 2021, la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condivisione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 di momenti che ci facciano sentire vicini e legati è ancora più importante del solito. Dopo un anno di quarantene, distanziamento sociale, malattia e morte, stringerci tutti quanti attorno ad un po’ di bellezza servirà a dare speranza. </a:t>
            </a:r>
          </a:p>
          <a:p>
            <a:pPr marL="0" algn="ctr">
              <a:buNone/>
            </a:pPr>
            <a:r>
              <a:rPr lang="it-IT" b="1" dirty="0">
                <a:latin typeface="Times New Roman" pitchFamily="18" charset="0"/>
                <a:cs typeface="Times New Roman" pitchFamily="18" charset="0"/>
              </a:rPr>
              <a:t>Come ci dice Dante e come vogliamo ricordare a tutti, anche l’Inferno finisce e quindi “</a:t>
            </a:r>
            <a:r>
              <a:rPr lang="it-IT" b="1" i="1" dirty="0">
                <a:latin typeface="Times New Roman" pitchFamily="18" charset="0"/>
                <a:cs typeface="Times New Roman" pitchFamily="18" charset="0"/>
              </a:rPr>
              <a:t>usciremo a riveder le stelle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”.</a:t>
            </a:r>
            <a:endParaRPr lang="it-IT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1171</TotalTime>
  <Words>1331</Words>
  <Application>Microsoft Macintosh PowerPoint</Application>
  <PresentationFormat>Presentazione su schermo (4:3)</PresentationFormat>
  <Paragraphs>82</Paragraphs>
  <Slides>12</Slides>
  <Notes>0</Notes>
  <HiddenSlides>0</HiddenSlides>
  <MMClips>18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Tema di Office</vt:lpstr>
      <vt:lpstr>DANTE 2021</vt:lpstr>
      <vt:lpstr>Cos’è il Dantedì?</vt:lpstr>
      <vt:lpstr>Dantedì 2021</vt:lpstr>
      <vt:lpstr>Perché istituire una giornata nazionale per celebrare Dante Alighieri?</vt:lpstr>
      <vt:lpstr>Il nostro progetto</vt:lpstr>
      <vt:lpstr>Canto V, Inferno</vt:lpstr>
      <vt:lpstr>Canto XXXIV, Inferno</vt:lpstr>
      <vt:lpstr>Canto VI, Purgatorio</vt:lpstr>
      <vt:lpstr>Canto XXX, Purgatorio</vt:lpstr>
      <vt:lpstr>Canto XV, Paradiso</vt:lpstr>
      <vt:lpstr>Canto XXXIII, Paradiso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chiara casucci</cp:lastModifiedBy>
  <cp:revision>117</cp:revision>
  <dcterms:created xsi:type="dcterms:W3CDTF">2021-03-16T10:27:46Z</dcterms:created>
  <dcterms:modified xsi:type="dcterms:W3CDTF">2021-03-24T17:52:03Z</dcterms:modified>
</cp:coreProperties>
</file>